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9" r:id="rId3"/>
    <p:sldId id="261" r:id="rId4"/>
    <p:sldId id="260" r:id="rId5"/>
    <p:sldId id="263" r:id="rId6"/>
    <p:sldId id="262" r:id="rId7"/>
    <p:sldId id="264" r:id="rId8"/>
    <p:sldId id="265" r:id="rId9"/>
    <p:sldId id="266" r:id="rId10"/>
    <p:sldId id="267" r:id="rId11"/>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543" autoAdjust="0"/>
    <p:restoredTop sz="94652" autoAdjust="0"/>
  </p:normalViewPr>
  <p:slideViewPr>
    <p:cSldViewPr>
      <p:cViewPr>
        <p:scale>
          <a:sx n="80" d="100"/>
          <a:sy n="80" d="100"/>
        </p:scale>
        <p:origin x="-1170"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52AFCC-858C-49FC-A9A5-F859952C498A}" type="datetimeFigureOut">
              <a:rPr lang="en-US" smtClean="0"/>
              <a:t>5/14/2020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86C4A8-BDCC-4524-BDCE-B4D5A29E180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86C4A8-BDCC-4524-BDCE-B4D5A29E180E}"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76055B27-C624-4612-8C6F-49858EBDAD44}"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B9D99547-91A5-4C27-B6AD-7FDEE40D61D3}"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045FBE78-759D-42E8-92D9-48CB8CBB1E7C}"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5BE14E0-B97A-4036-8802-779570504506}"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7789FB53-01CB-4BCB-8556-F448D3DD8734}"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F7762FC6-CEFB-4D91-AF2E-0E4891766ED8}"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775ADEEF-C052-4C12-A7A3-9C03E689426D}"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BD4A4358-527D-4B47-A792-065EE8FB0660}"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EF122E4B-7FED-471A-BFDB-E494E3E787BB}"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68BE17E0-57A9-4FF7-8C58-48648BA37B87}"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8F44AC02-703D-441B-B5EA-4C934BFBDE79}"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B76B429-3A6B-46DC-BAD6-322D81F738F9}"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3" name="Rectangle 25"/>
          <p:cNvSpPr>
            <a:spLocks noGrp="1" noChangeArrowheads="1"/>
          </p:cNvSpPr>
          <p:nvPr>
            <p:ph type="ctrTitle"/>
          </p:nvPr>
        </p:nvSpPr>
        <p:spPr>
          <a:xfrm>
            <a:off x="1000100" y="571480"/>
            <a:ext cx="7772400" cy="1470025"/>
          </a:xfrm>
        </p:spPr>
        <p:txBody>
          <a:bodyPr/>
          <a:lstStyle/>
          <a:p>
            <a:r>
              <a:rPr lang="sr-Cyrl-RS" sz="4800" dirty="0" smtClean="0">
                <a:solidFill>
                  <a:schemeClr val="tx1"/>
                </a:solidFill>
                <a:latin typeface="Times New Roman" pitchFamily="18" charset="0"/>
                <a:cs typeface="Times New Roman" pitchFamily="18" charset="0"/>
              </a:rPr>
              <a:t>Време је за српски језик</a:t>
            </a:r>
            <a:endParaRPr lang="es-ES" sz="4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1858" name="Picture 2" descr="bell, cartoon, laugh, laughs, laughing, twit, giggle, smile ..."/>
          <p:cNvPicPr>
            <a:picLocks noChangeAspect="1" noChangeArrowheads="1"/>
          </p:cNvPicPr>
          <p:nvPr/>
        </p:nvPicPr>
        <p:blipFill>
          <a:blip r:embed="rId2"/>
          <a:srcRect b="7855"/>
          <a:stretch>
            <a:fillRect/>
          </a:stretch>
        </p:blipFill>
        <p:spPr bwMode="auto">
          <a:xfrm rot="2606821">
            <a:off x="3853976" y="1277799"/>
            <a:ext cx="4403631" cy="433242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42" name="Rectangle 14"/>
          <p:cNvSpPr>
            <a:spLocks noGrp="1" noChangeArrowheads="1"/>
          </p:cNvSpPr>
          <p:nvPr>
            <p:ph type="title"/>
          </p:nvPr>
        </p:nvSpPr>
        <p:spPr/>
        <p:txBody>
          <a:bodyPr/>
          <a:lstStyle/>
          <a:p>
            <a:r>
              <a:rPr lang="sr-Cyrl-RS" sz="3600" dirty="0" smtClean="0">
                <a:solidFill>
                  <a:schemeClr val="tx1"/>
                </a:solidFill>
                <a:latin typeface="Times New Roman" pitchFamily="18" charset="0"/>
                <a:cs typeface="Times New Roman" pitchFamily="18" charset="0"/>
              </a:rPr>
              <a:t>До сада смо читали разне текстове и одговарали на питања.</a:t>
            </a:r>
            <a:endParaRPr lang="en-US" sz="3600" dirty="0">
              <a:solidFill>
                <a:schemeClr val="tx1"/>
              </a:solidFill>
              <a:latin typeface="Times New Roman" pitchFamily="18" charset="0"/>
              <a:cs typeface="Times New Roman" pitchFamily="18" charset="0"/>
            </a:endParaRPr>
          </a:p>
        </p:txBody>
      </p:sp>
      <p:sp>
        <p:nvSpPr>
          <p:cNvPr id="73743" name="Rectangle 15"/>
          <p:cNvSpPr>
            <a:spLocks noGrp="1" noChangeArrowheads="1"/>
          </p:cNvSpPr>
          <p:nvPr>
            <p:ph type="body" idx="1"/>
          </p:nvPr>
        </p:nvSpPr>
        <p:spPr>
          <a:xfrm>
            <a:off x="285720" y="1600200"/>
            <a:ext cx="8572560" cy="4525963"/>
          </a:xfrm>
        </p:spPr>
        <p:txBody>
          <a:bodyPr/>
          <a:lstStyle/>
          <a:p>
            <a:pPr algn="just">
              <a:buNone/>
            </a:pPr>
            <a:r>
              <a:rPr lang="sr-Cyrl-RS" dirty="0" smtClean="0">
                <a:latin typeface="Times New Roman" pitchFamily="18" charset="0"/>
                <a:cs typeface="Times New Roman" pitchFamily="18" charset="0"/>
              </a:rPr>
              <a:t>   Данас ћете читати један текст и уз помоћ питања проверићемо колико сте разумели </a:t>
            </a:r>
            <a:r>
              <a:rPr lang="sr-Latn-RS" dirty="0" smtClean="0">
                <a:latin typeface="Times New Roman" pitchFamily="18" charset="0"/>
                <a:cs typeface="Times New Roman" pitchFamily="18" charset="0"/>
              </a:rPr>
              <a:t> </a:t>
            </a:r>
            <a:r>
              <a:rPr lang="sr-Cyrl-RS" dirty="0" smtClean="0">
                <a:latin typeface="Times New Roman" pitchFamily="18" charset="0"/>
                <a:cs typeface="Times New Roman" pitchFamily="18" charset="0"/>
              </a:rPr>
              <a:t>тај текст</a:t>
            </a:r>
            <a:r>
              <a:rPr lang="sr-Cyrl-R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sr-Cyrl-RS" sz="3600" dirty="0" smtClean="0">
                <a:latin typeface="Times New Roman" pitchFamily="18" charset="0"/>
                <a:cs typeface="Times New Roman" pitchFamily="18" charset="0"/>
              </a:rPr>
              <a:t>Напишите </a:t>
            </a:r>
            <a:r>
              <a:rPr lang="sr-Cyrl-RS" sz="3600" dirty="0" smtClean="0">
                <a:latin typeface="Times New Roman" pitchFamily="18" charset="0"/>
                <a:cs typeface="Times New Roman" pitchFamily="18" charset="0"/>
              </a:rPr>
              <a:t>наслов, а након прочитаног текста на сва питања ћете одговарати у вашим свескама.</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85926"/>
            <a:ext cx="8229600" cy="4340237"/>
          </a:xfrm>
        </p:spPr>
        <p:txBody>
          <a:bodyPr/>
          <a:lstStyle/>
          <a:p>
            <a:pPr>
              <a:buNone/>
            </a:pPr>
            <a:r>
              <a:rPr lang="sr-Cyrl-RS" dirty="0" smtClean="0"/>
              <a:t>				  Школски рад		15.4.</a:t>
            </a:r>
          </a:p>
          <a:p>
            <a:pPr>
              <a:buNone/>
            </a:pPr>
            <a:r>
              <a:rPr lang="sr-Cyrl-RS" dirty="0" smtClean="0"/>
              <a:t>				Вежбамо читање</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1"/>
          <p:cNvSpPr>
            <a:spLocks noChangeArrowheads="1"/>
          </p:cNvSpPr>
          <p:nvPr/>
        </p:nvSpPr>
        <p:spPr bwMode="auto">
          <a:xfrm>
            <a:off x="3000364" y="233109"/>
            <a:ext cx="5857916" cy="66248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УПОЗНАВАЊЕ</a:t>
            </a:r>
            <a:endParaRPr kumimoji="0" lang="sr-Cyrl-R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Кад је Ана кренула у први разред, родитељи су је водили у школу. Будући да није морала да прелази улицу, ускоро су је пустили да иде сама.</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Иде Ана и тихо говори: - Баш жалосно што никога не познајем!</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Али једног дана опази цвет на приземном прозору. Док се враћала кући, учинило јој се да јој цвет намигује жутим оком.</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Другог јутра испред куће, на углу улице угледа пса дугих ушију. На повратку је пошао за њом.</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Из врта,где је залевала руже, поздрави је бакица:</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-Добро јутро, комшинице! Идеш ли у школу?</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 тако је Ана сваки дан некога и нешто упознавала.</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Цвету би махнула, пас ју је пратио, с бакицом би попричала. Затим су јој се придружила деца која су ишла у истом смеру.</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Ана је престала да буде бојажљива, усамљена девојчица. Више није желела да се  држа за мамину руку него је сигурно корачала. На свом кратком путу до школе увек је откривала нешто ново.</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Због тога је мала школарка била радосна.</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1714488"/>
            <a:ext cx="8572528" cy="830997"/>
          </a:xfrm>
          <a:prstGeom prst="rect">
            <a:avLst/>
          </a:prstGeom>
          <a:noFill/>
        </p:spPr>
        <p:txBody>
          <a:bodyPr wrap="square" rtlCol="0">
            <a:spAutoFit/>
          </a:bodyPr>
          <a:lstStyle/>
          <a:p>
            <a:pPr algn="just"/>
            <a:r>
              <a:rPr lang="sr-Cyrl-RS" sz="2400" dirty="0" smtClean="0">
                <a:latin typeface="Times New Roman" pitchFamily="18" charset="0"/>
                <a:cs typeface="Times New Roman" pitchFamily="18" charset="0"/>
              </a:rPr>
              <a:t>Следе задаци, читајте пажљиво свако питање и одговорите потпуним </a:t>
            </a:r>
            <a:r>
              <a:rPr lang="sr-Latn-RS" sz="2400" dirty="0" smtClean="0">
                <a:latin typeface="Times New Roman" pitchFamily="18" charset="0"/>
                <a:cs typeface="Times New Roman" pitchFamily="18" charset="0"/>
              </a:rPr>
              <a:t> </a:t>
            </a:r>
            <a:r>
              <a:rPr lang="sr-Cyrl-RS" sz="2400" dirty="0" smtClean="0">
                <a:latin typeface="Times New Roman" pitchFamily="18" charset="0"/>
                <a:cs typeface="Times New Roman" pitchFamily="18" charset="0"/>
              </a:rPr>
              <a:t>реченицама.</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1"/>
          <p:cNvSpPr>
            <a:spLocks noChangeArrowheads="1"/>
          </p:cNvSpPr>
          <p:nvPr/>
        </p:nvSpPr>
        <p:spPr bwMode="auto">
          <a:xfrm>
            <a:off x="2857488" y="500042"/>
            <a:ext cx="6286512" cy="46782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sr-Cyrl-R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У свесци напиши тачан одговор</a:t>
            </a:r>
            <a:r>
              <a:rPr lang="sr-Cyrl-RS" sz="2800" dirty="0">
                <a:latin typeface="Times New Roman" pitchFamily="18" charset="0"/>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r-Cyrl-R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hr-HR"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Ана је ишла сама у школу</a:t>
            </a:r>
            <a:endParaRPr kumimoji="0" lang="sr-Cyrl-R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r-HR"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a:t>
            </a:r>
            <a:r>
              <a:rPr lang="sr-Cyrl-RS" sz="2800" dirty="0">
                <a:latin typeface="Times New Roman" pitchFamily="18" charset="0"/>
                <a:ea typeface="Times New Roman" pitchFamily="18" charset="0"/>
                <a:cs typeface="Times New Roman" pitchFamily="18" charset="0"/>
              </a:rPr>
              <a:t> </a:t>
            </a:r>
            <a:r>
              <a:rPr kumimoji="0" lang="hr-HR"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јер је нико није желео да је води.</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r-HR"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a:t>
            </a:r>
            <a:r>
              <a:rPr kumimoji="0" lang="sr-Cyrl-R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hr-HR"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јер није морала да прелази улицу.</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r-HR"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a:t>
            </a:r>
            <a:r>
              <a:rPr kumimoji="0" lang="sr-Cyrl-R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hr-HR"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јер је ишла у осми разред.</a:t>
            </a:r>
            <a:endParaRPr kumimoji="0" lang="sr-Cyrl-R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tabLst/>
            </a:pPr>
            <a:r>
              <a:rPr kumimoji="0" lang="sr-Cyrl-R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a:t>
            </a:r>
            <a:r>
              <a:rPr kumimoji="0" lang="hr-HR"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Препиши реченицу из које сазнајеш зашто је Ана била тужна.</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r-HR"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______________________________</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7554" y="785794"/>
            <a:ext cx="5214974" cy="4832092"/>
          </a:xfrm>
          <a:prstGeom prst="rect">
            <a:avLst/>
          </a:prstGeom>
        </p:spPr>
        <p:txBody>
          <a:bodyPr wrap="square">
            <a:spAutoFit/>
          </a:bodyPr>
          <a:lstStyle/>
          <a:p>
            <a:pPr lvl="0" eaLnBrk="0" hangingPunct="0"/>
            <a:r>
              <a:rPr kumimoji="0" lang="sr-Cyrl-R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a:t>
            </a:r>
            <a:r>
              <a:rPr kumimoji="0" lang="hr-HR"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Шта је угледала првог јутра?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lvl="0" eaLnBrk="0" hangingPunct="0"/>
            <a:r>
              <a:rPr kumimoji="0" lang="hr-HR"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____________________________</a:t>
            </a:r>
            <a:endParaRPr kumimoji="0" lang="sr-Cyrl-R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0" eaLnBrk="0" hangingPunct="0"/>
            <a:endParaRPr lang="sr-Cyrl-RS" sz="2800" dirty="0">
              <a:latin typeface="Times New Roman" pitchFamily="18" charset="0"/>
              <a:cs typeface="Times New Roman" pitchFamily="18" charset="0"/>
            </a:endParaRPr>
          </a:p>
          <a:p>
            <a:pPr lvl="0"/>
            <a:r>
              <a:rPr kumimoji="0" lang="sr-Cyrl-RS" sz="2800" b="0" i="0" u="none" strike="noStrike" cap="none" normalizeH="0" baseline="0" dirty="0" smtClean="0">
                <a:ln>
                  <a:noFill/>
                </a:ln>
                <a:solidFill>
                  <a:schemeClr val="tx1"/>
                </a:solidFill>
                <a:effectLst/>
                <a:latin typeface="Times New Roman" pitchFamily="18" charset="0"/>
                <a:cs typeface="Times New Roman" pitchFamily="18" charset="0"/>
              </a:rPr>
              <a:t>4. </a:t>
            </a:r>
            <a:r>
              <a:rPr lang="sr-Cyrl-RS" sz="2800" dirty="0">
                <a:latin typeface="Times New Roman" pitchFamily="18" charset="0"/>
                <a:cs typeface="Times New Roman" pitchFamily="18" charset="0"/>
              </a:rPr>
              <a:t>К</a:t>
            </a:r>
            <a:r>
              <a:rPr lang="hr-HR" sz="2800" dirty="0">
                <a:latin typeface="Times New Roman" pitchFamily="18" charset="0"/>
                <a:cs typeface="Times New Roman" pitchFamily="18" charset="0"/>
              </a:rPr>
              <a:t>о је за њом пошао другог јутра? </a:t>
            </a:r>
            <a:endParaRPr lang="en-US" sz="2800" dirty="0">
              <a:latin typeface="Times New Roman" pitchFamily="18" charset="0"/>
              <a:cs typeface="Times New Roman" pitchFamily="18" charset="0"/>
            </a:endParaRPr>
          </a:p>
          <a:p>
            <a:r>
              <a:rPr lang="hr-HR" sz="2800" dirty="0">
                <a:latin typeface="Times New Roman" pitchFamily="18" charset="0"/>
                <a:cs typeface="Times New Roman" pitchFamily="18" charset="0"/>
              </a:rPr>
              <a:t> </a:t>
            </a:r>
            <a:r>
              <a:rPr lang="hr-HR" sz="2800" dirty="0" smtClean="0">
                <a:latin typeface="Times New Roman" pitchFamily="18" charset="0"/>
                <a:cs typeface="Times New Roman" pitchFamily="18" charset="0"/>
              </a:rPr>
              <a:t>___________________________</a:t>
            </a:r>
            <a:endParaRPr lang="en-US" sz="2800" dirty="0">
              <a:latin typeface="Times New Roman" pitchFamily="18" charset="0"/>
              <a:cs typeface="Times New Roman" pitchFamily="18" charset="0"/>
            </a:endParaRPr>
          </a:p>
          <a:p>
            <a:r>
              <a:rPr lang="hr-HR" sz="2800"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pPr lvl="0"/>
            <a:r>
              <a:rPr lang="sr-Cyrl-RS" sz="2800" dirty="0" smtClean="0">
                <a:latin typeface="Times New Roman" pitchFamily="18" charset="0"/>
                <a:cs typeface="Times New Roman" pitchFamily="18" charset="0"/>
              </a:rPr>
              <a:t>5. </a:t>
            </a:r>
            <a:r>
              <a:rPr lang="hr-HR" sz="2800" dirty="0" smtClean="0">
                <a:latin typeface="Times New Roman" pitchFamily="18" charset="0"/>
                <a:cs typeface="Times New Roman" pitchFamily="18" charset="0"/>
              </a:rPr>
              <a:t>Препиши </a:t>
            </a:r>
            <a:r>
              <a:rPr lang="hr-HR" sz="2800" dirty="0">
                <a:latin typeface="Times New Roman" pitchFamily="18" charset="0"/>
                <a:cs typeface="Times New Roman" pitchFamily="18" charset="0"/>
              </a:rPr>
              <a:t>реченице које је бакица упутила Ани.</a:t>
            </a:r>
            <a:endParaRPr lang="en-US" sz="2800" dirty="0">
              <a:latin typeface="Times New Roman" pitchFamily="18" charset="0"/>
              <a:cs typeface="Times New Roman" pitchFamily="18" charset="0"/>
            </a:endParaRPr>
          </a:p>
          <a:p>
            <a:r>
              <a:rPr lang="hr-HR" sz="2800" dirty="0">
                <a:latin typeface="Times New Roman" pitchFamily="18" charset="0"/>
                <a:cs typeface="Times New Roman" pitchFamily="18" charset="0"/>
              </a:rPr>
              <a:t> </a:t>
            </a:r>
            <a:r>
              <a:rPr lang="hr-HR" sz="2800" dirty="0" smtClean="0">
                <a:latin typeface="Times New Roman" pitchFamily="18" charset="0"/>
                <a:cs typeface="Times New Roman" pitchFamily="18" charset="0"/>
              </a:rPr>
              <a:t>___________________________</a:t>
            </a:r>
            <a:endParaRPr lang="en-US" sz="2800" dirty="0">
              <a:latin typeface="Times New Roman" pitchFamily="18" charset="0"/>
              <a:cs typeface="Times New Roman" pitchFamily="18" charset="0"/>
            </a:endParaRPr>
          </a:p>
          <a:p>
            <a:r>
              <a:rPr lang="hr-HR" sz="2800"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488" y="285728"/>
            <a:ext cx="6072230" cy="5693866"/>
          </a:xfrm>
          <a:prstGeom prst="rect">
            <a:avLst/>
          </a:prstGeom>
        </p:spPr>
        <p:txBody>
          <a:bodyPr wrap="square">
            <a:spAutoFit/>
          </a:bodyPr>
          <a:lstStyle/>
          <a:p>
            <a:pPr lvl="0"/>
            <a:r>
              <a:rPr lang="sr-Cyrl-RS" sz="2800" dirty="0" smtClean="0">
                <a:latin typeface="Times New Roman" pitchFamily="18" charset="0"/>
                <a:cs typeface="Times New Roman" pitchFamily="18" charset="0"/>
              </a:rPr>
              <a:t>6. </a:t>
            </a:r>
            <a:r>
              <a:rPr lang="hr-HR" sz="2800" dirty="0" smtClean="0">
                <a:latin typeface="Times New Roman" pitchFamily="18" charset="0"/>
                <a:cs typeface="Times New Roman" pitchFamily="18" charset="0"/>
              </a:rPr>
              <a:t>Препиши из текста једну </a:t>
            </a:r>
            <a:r>
              <a:rPr lang="sr-Cyrl-RS" sz="2800" dirty="0" smtClean="0">
                <a:latin typeface="Times New Roman" pitchFamily="18" charset="0"/>
                <a:cs typeface="Times New Roman" pitchFamily="18" charset="0"/>
              </a:rPr>
              <a:t>обавештајну</a:t>
            </a:r>
            <a:r>
              <a:rPr lang="hr-HR" sz="2800" dirty="0" smtClean="0">
                <a:latin typeface="Times New Roman" pitchFamily="18" charset="0"/>
                <a:cs typeface="Times New Roman" pitchFamily="18" charset="0"/>
              </a:rPr>
              <a:t> реченицу:</a:t>
            </a:r>
            <a:endParaRPr lang="en-US" sz="2800" dirty="0" smtClean="0">
              <a:latin typeface="Times New Roman" pitchFamily="18" charset="0"/>
              <a:cs typeface="Times New Roman" pitchFamily="18" charset="0"/>
            </a:endParaRPr>
          </a:p>
          <a:p>
            <a:r>
              <a:rPr lang="hr-HR" sz="2800" dirty="0" smtClean="0">
                <a:latin typeface="Times New Roman" pitchFamily="18" charset="0"/>
                <a:cs typeface="Times New Roman" pitchFamily="18" charset="0"/>
              </a:rPr>
              <a:t> _______________________________</a:t>
            </a:r>
            <a:endParaRPr lang="en-US" sz="2800" dirty="0" smtClean="0">
              <a:latin typeface="Times New Roman" pitchFamily="18" charset="0"/>
              <a:cs typeface="Times New Roman" pitchFamily="18" charset="0"/>
            </a:endParaRPr>
          </a:p>
          <a:p>
            <a:r>
              <a:rPr lang="hr-HR"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lvl="0"/>
            <a:r>
              <a:rPr lang="sr-Cyrl-RS" sz="2800" dirty="0" smtClean="0">
                <a:latin typeface="Times New Roman" pitchFamily="18" charset="0"/>
                <a:cs typeface="Times New Roman" pitchFamily="18" charset="0"/>
              </a:rPr>
              <a:t>7. У свесци препиши тачан </a:t>
            </a:r>
            <a:r>
              <a:rPr lang="hr-HR" sz="2800" dirty="0" smtClean="0">
                <a:latin typeface="Times New Roman" pitchFamily="18" charset="0"/>
                <a:cs typeface="Times New Roman" pitchFamily="18" charset="0"/>
              </a:rPr>
              <a:t>одговор:</a:t>
            </a:r>
            <a:endParaRPr lang="en-US" sz="2800" dirty="0" smtClean="0">
              <a:latin typeface="Times New Roman" pitchFamily="18" charset="0"/>
              <a:cs typeface="Times New Roman" pitchFamily="18" charset="0"/>
            </a:endParaRPr>
          </a:p>
          <a:p>
            <a:r>
              <a:rPr lang="hr-HR" sz="2800" dirty="0" smtClean="0">
                <a:latin typeface="Times New Roman" pitchFamily="18" charset="0"/>
                <a:cs typeface="Times New Roman" pitchFamily="18" charset="0"/>
              </a:rPr>
              <a:t>Ана је престала бити </a:t>
            </a:r>
            <a:r>
              <a:rPr lang="sr-Cyrl-RS" sz="2800" dirty="0" smtClean="0">
                <a:latin typeface="Times New Roman" pitchFamily="18" charset="0"/>
                <a:cs typeface="Times New Roman" pitchFamily="18" charset="0"/>
              </a:rPr>
              <a:t>уплашена</a:t>
            </a:r>
            <a:r>
              <a:rPr lang="hr-HR" sz="2800" dirty="0" smtClean="0">
                <a:latin typeface="Times New Roman" pitchFamily="18" charset="0"/>
                <a:cs typeface="Times New Roman" pitchFamily="18" charset="0"/>
              </a:rPr>
              <a:t> и </a:t>
            </a:r>
            <a:r>
              <a:rPr lang="sr-Cyrl-RS" sz="2800" dirty="0" smtClean="0">
                <a:latin typeface="Times New Roman" pitchFamily="18" charset="0"/>
                <a:cs typeface="Times New Roman" pitchFamily="18" charset="0"/>
              </a:rPr>
              <a:t>         </a:t>
            </a:r>
            <a:r>
              <a:rPr lang="hr-HR" sz="2800" dirty="0" smtClean="0">
                <a:latin typeface="Times New Roman" pitchFamily="18" charset="0"/>
                <a:cs typeface="Times New Roman" pitchFamily="18" charset="0"/>
              </a:rPr>
              <a:t>усамљена девојчица јер </a:t>
            </a:r>
            <a:r>
              <a:rPr lang="sr-Cyrl-RS" sz="2800" dirty="0" smtClean="0">
                <a:latin typeface="Times New Roman" pitchFamily="18" charset="0"/>
                <a:cs typeface="Times New Roman" pitchFamily="18" charset="0"/>
              </a:rPr>
              <a:t>је</a:t>
            </a:r>
            <a:r>
              <a:rPr lang="hr-HR"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r>
              <a:rPr lang="hr-HR"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r>
              <a:rPr lang="hr-HR" sz="2800" dirty="0" smtClean="0">
                <a:latin typeface="Times New Roman" pitchFamily="18" charset="0"/>
                <a:cs typeface="Times New Roman" pitchFamily="18" charset="0"/>
              </a:rPr>
              <a:t>а)</a:t>
            </a:r>
            <a:r>
              <a:rPr lang="sr-Cyrl-RS" sz="2800" dirty="0" smtClean="0">
                <a:latin typeface="Times New Roman" pitchFamily="18" charset="0"/>
                <a:cs typeface="Times New Roman" pitchFamily="18" charset="0"/>
              </a:rPr>
              <a:t> </a:t>
            </a:r>
            <a:r>
              <a:rPr lang="hr-HR" sz="2800" dirty="0" smtClean="0">
                <a:latin typeface="Times New Roman" pitchFamily="18" charset="0"/>
                <a:cs typeface="Times New Roman" pitchFamily="18" charset="0"/>
              </a:rPr>
              <a:t>преселила у другу школу</a:t>
            </a:r>
            <a:r>
              <a:rPr lang="sr-Cyrl-RS"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r>
              <a:rPr lang="hr-HR" sz="2800" dirty="0" smtClean="0">
                <a:latin typeface="Times New Roman" pitchFamily="18" charset="0"/>
                <a:cs typeface="Times New Roman" pitchFamily="18" charset="0"/>
              </a:rPr>
              <a:t>б)</a:t>
            </a:r>
            <a:r>
              <a:rPr lang="sr-Cyrl-RS" sz="2800" dirty="0" smtClean="0">
                <a:latin typeface="Times New Roman" pitchFamily="18" charset="0"/>
                <a:cs typeface="Times New Roman" pitchFamily="18" charset="0"/>
              </a:rPr>
              <a:t> </a:t>
            </a:r>
            <a:r>
              <a:rPr lang="hr-HR" sz="2800" dirty="0" smtClean="0">
                <a:latin typeface="Times New Roman" pitchFamily="18" charset="0"/>
                <a:cs typeface="Times New Roman" pitchFamily="18" charset="0"/>
              </a:rPr>
              <a:t>добила брата и секу</a:t>
            </a:r>
            <a:r>
              <a:rPr lang="sr-Cyrl-RS"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r>
              <a:rPr lang="hr-HR" sz="2800" dirty="0" smtClean="0">
                <a:latin typeface="Times New Roman" pitchFamily="18" charset="0"/>
                <a:cs typeface="Times New Roman" pitchFamily="18" charset="0"/>
              </a:rPr>
              <a:t>ц)</a:t>
            </a:r>
            <a:r>
              <a:rPr lang="sr-Cyrl-RS" sz="2800" dirty="0" smtClean="0">
                <a:latin typeface="Times New Roman" pitchFamily="18" charset="0"/>
                <a:cs typeface="Times New Roman" pitchFamily="18" charset="0"/>
              </a:rPr>
              <a:t> </a:t>
            </a:r>
            <a:r>
              <a:rPr lang="hr-HR" sz="2800" dirty="0" smtClean="0">
                <a:latin typeface="Times New Roman" pitchFamily="18" charset="0"/>
                <a:cs typeface="Times New Roman" pitchFamily="18" charset="0"/>
              </a:rPr>
              <a:t>пронашла пријатеље</a:t>
            </a:r>
            <a:r>
              <a:rPr lang="sr-Cyrl-RS"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r>
              <a:rPr lang="sr-Cyrl-RS"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lvl="0" eaLnBrk="0" hangingPunct="0"/>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571480"/>
            <a:ext cx="8715436" cy="954107"/>
          </a:xfrm>
          <a:prstGeom prst="rect">
            <a:avLst/>
          </a:prstGeom>
        </p:spPr>
        <p:txBody>
          <a:bodyPr wrap="square">
            <a:spAutoFit/>
          </a:bodyPr>
          <a:lstStyle/>
          <a:p>
            <a:pPr lvl="0" algn="just"/>
            <a:r>
              <a:rPr lang="sr-Cyrl-RS" sz="2800" dirty="0" smtClean="0">
                <a:latin typeface="Times New Roman" pitchFamily="18" charset="0"/>
                <a:cs typeface="Times New Roman" pitchFamily="18" charset="0"/>
              </a:rPr>
              <a:t>8. Последњи задатак за данас </a:t>
            </a:r>
            <a:r>
              <a:rPr lang="sr-Cyrl-RS" sz="2800" dirty="0" smtClean="0">
                <a:latin typeface="Times New Roman" pitchFamily="18" charset="0"/>
                <a:cs typeface="Times New Roman" pitchFamily="18" charset="0"/>
              </a:rPr>
              <a:t>је да нацртате Ану </a:t>
            </a:r>
            <a:r>
              <a:rPr lang="sr-Cyrl-RS" sz="2800" dirty="0" smtClean="0">
                <a:latin typeface="Times New Roman" pitchFamily="18" charset="0"/>
                <a:cs typeface="Times New Roman" pitchFamily="18" charset="0"/>
              </a:rPr>
              <a:t>и њене  </a:t>
            </a:r>
            <a:r>
              <a:rPr lang="sr-Cyrl-RS" sz="2800" dirty="0" smtClean="0">
                <a:latin typeface="Times New Roman" pitchFamily="18" charset="0"/>
                <a:cs typeface="Times New Roman" pitchFamily="18" charset="0"/>
              </a:rPr>
              <a:t>другаре</a:t>
            </a:r>
            <a:r>
              <a:rPr lang="sr-Cyrl-RS"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2474</TotalTime>
  <Words>356</Words>
  <Application>Microsoft Office PowerPoint</Application>
  <PresentationFormat>On-screen Show (4:3)</PresentationFormat>
  <Paragraphs>49</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Diseño predeterminado</vt:lpstr>
      <vt:lpstr>Време је за српски језик</vt:lpstr>
      <vt:lpstr>До сада смо читали разне текстове и одговарали на питања.</vt:lpstr>
      <vt:lpstr>Напишите наслов, а након прочитаног текста на сва питања ћете одговарати у вашим свескама.</vt:lpstr>
      <vt:lpstr>Slide 4</vt:lpstr>
      <vt:lpstr>Slide 5</vt:lpstr>
      <vt:lpstr>Slide 6</vt:lpstr>
      <vt:lpstr>Slide 7</vt:lpstr>
      <vt:lpstr>Slide 8</vt:lpstr>
      <vt:lpstr>Slide 9</vt:lpstr>
      <vt:lpstr>Slide 10</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Milica</cp:lastModifiedBy>
  <cp:revision>433</cp:revision>
  <dcterms:created xsi:type="dcterms:W3CDTF">2010-05-23T14:28:12Z</dcterms:created>
  <dcterms:modified xsi:type="dcterms:W3CDTF">2020-05-14T08:17:43Z</dcterms:modified>
</cp:coreProperties>
</file>